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  <p:sldMasterId id="2147483702" r:id="rId2"/>
    <p:sldMasterId id="2147483663" r:id="rId3"/>
    <p:sldMasterId id="2147483713" r:id="rId4"/>
    <p:sldMasterId id="2147483688" r:id="rId5"/>
  </p:sldMasterIdLst>
  <p:handoutMasterIdLst>
    <p:handoutMasterId r:id="rId16"/>
  </p:handoutMasterIdLst>
  <p:sldIdLst>
    <p:sldId id="261" r:id="rId6"/>
    <p:sldId id="262" r:id="rId7"/>
    <p:sldId id="260" r:id="rId8"/>
    <p:sldId id="263" r:id="rId9"/>
    <p:sldId id="267" r:id="rId10"/>
    <p:sldId id="268" r:id="rId11"/>
    <p:sldId id="270" r:id="rId12"/>
    <p:sldId id="271" r:id="rId13"/>
    <p:sldId id="272" r:id="rId14"/>
    <p:sldId id="259" r:id="rId15"/>
  </p:sldIdLst>
  <p:sldSz cx="9144000" cy="6858000" type="screen4x3"/>
  <p:notesSz cx="6789738" cy="9929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D331"/>
    <a:srgbClr val="008000"/>
    <a:srgbClr val="003300"/>
    <a:srgbClr val="282D54"/>
    <a:srgbClr val="800000"/>
    <a:srgbClr val="FFFFCC"/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46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-3936" y="-84"/>
      </p:cViewPr>
      <p:guideLst>
        <p:guide orient="horz" pos="3127"/>
        <p:guide pos="213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2220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2220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5947" y="9431599"/>
            <a:ext cx="2942220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31564-A0B5-4DBD-887A-6897C9EC8BF4}" type="slidenum">
              <a:rPr lang="de-AT" sz="1050" smtClean="0"/>
              <a:pPr/>
              <a:t>‹Nr.›</a:t>
            </a:fld>
            <a:endParaRPr lang="de-AT" sz="1050"/>
          </a:p>
        </p:txBody>
      </p:sp>
    </p:spTree>
    <p:extLst>
      <p:ext uri="{BB962C8B-B14F-4D97-AF65-F5344CB8AC3E}">
        <p14:creationId xmlns:p14="http://schemas.microsoft.com/office/powerpoint/2010/main" xmlns="" val="32216544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xmlns="" val="878594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  <a:latin typeface="Cambria" pitchFamily="18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xmlns="" val="3563802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  <a:latin typeface="Cambria" pitchFamily="18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52528"/>
          </a:xfr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xmlns="" val="2966382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xmlns="" val="336272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  <a:latin typeface="Cambria" pitchFamily="18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091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091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xmlns="" val="739549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  <a:latin typeface="Cambria" pitchFamily="18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556792"/>
            <a:ext cx="4040188" cy="4752527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2000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2000">
                <a:solidFill>
                  <a:schemeClr val="bg2">
                    <a:lumMod val="1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1556792"/>
            <a:ext cx="4041775" cy="4752527"/>
          </a:xfrm>
        </p:spPr>
        <p:txBody>
          <a:bodyPr/>
          <a:lstStyle>
            <a:lvl1pPr>
              <a:defRPr sz="2000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1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xmlns="" val="2811272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  <a:latin typeface="Cambria" pitchFamily="18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xmlns="" val="773781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35696" y="1844824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xmlns="" val="415217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kumimoji="0" lang="de-AT" sz="32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itchFamily="18" charset="0"/>
                <a:ea typeface="+mj-ea"/>
                <a:cs typeface="Calibri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xmlns="" val="3690307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theme" Target="../theme/theme5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19888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10" name="Grafik 14" descr="bmm_PPT_transparent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1367" y="0"/>
            <a:ext cx="1080000" cy="63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348" y="7243"/>
            <a:ext cx="9149348" cy="4715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Grafik 14" descr="bmm_PPT_transparent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0960" y="1191"/>
            <a:ext cx="1080000" cy="63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867811"/>
            <a:ext cx="1440000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87971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bg2">
              <a:lumMod val="2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-251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pic>
        <p:nvPicPr>
          <p:cNvPr id="8" name="Grafik 14" descr="bmm_PPT_transparent.png"/>
          <p:cNvPicPr>
            <a:picLocks noChangeAspect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41" y="6212763"/>
            <a:ext cx="1080000" cy="63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539" y="0"/>
            <a:ext cx="9144000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1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28304" y="1080000"/>
            <a:ext cx="720000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41152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11" r:id="rId7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bg2">
              <a:lumMod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§"/>
        <a:defRPr sz="2400" b="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§"/>
        <a:defRPr sz="2400" b="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400" b="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400" b="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400" b="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7" name="Grafik 14" descr="bmm_PPT_transparent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87" y="6217121"/>
            <a:ext cx="1080000" cy="63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539" y="0"/>
            <a:ext cx="9144000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28304" y="1080000"/>
            <a:ext cx="720000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47470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kumimoji="0" lang="de-AT" sz="3200" b="1" i="0" u="none" strike="noStrike" kern="0" cap="none" spc="0" normalizeH="0" baseline="0" noProof="0" dirty="0">
          <a:ln>
            <a:noFill/>
          </a:ln>
          <a:solidFill>
            <a:schemeClr val="bg2">
              <a:lumMod val="1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uLnTx/>
          <a:uFillTx/>
          <a:latin typeface="Cambria" pitchFamily="18" charset="0"/>
          <a:ea typeface="+mj-ea"/>
          <a:cs typeface="Calibri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06891" y="6080056"/>
            <a:ext cx="720000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14" descr="bmm_PPT_transparent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1" y="6212763"/>
            <a:ext cx="1080000" cy="63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36907518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0"/>
            <a:ext cx="9144000" cy="12418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Picture 2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539" y="0"/>
            <a:ext cx="9144000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4" descr="dank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37" y="6048722"/>
            <a:ext cx="1080000" cy="75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el 1"/>
          <p:cNvSpPr txBox="1">
            <a:spLocks/>
          </p:cNvSpPr>
          <p:nvPr userDrawn="1"/>
        </p:nvSpPr>
        <p:spPr>
          <a:xfrm>
            <a:off x="457200" y="2857500"/>
            <a:ext cx="8229600" cy="1143000"/>
          </a:xfrm>
          <a:prstGeom prst="rect">
            <a:avLst/>
          </a:prstGeom>
        </p:spPr>
        <p:txBody>
          <a:bodyPr/>
          <a:lstStyle>
            <a:lvl1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tabLst/>
              <a:defRPr kumimoji="0" lang="de-AT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de-DE" sz="3200" b="1" i="0" dirty="0" smtClean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VIELEN DANK </a:t>
            </a:r>
          </a:p>
          <a:p>
            <a:r>
              <a:rPr lang="de-DE" sz="3200" b="1" i="0" dirty="0" smtClean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FÜR IHRE AUFMERKSAMKEIT!</a:t>
            </a:r>
            <a:endParaRPr lang="de-DE" sz="3200" b="1" i="0" dirty="0">
              <a:solidFill>
                <a:schemeClr val="bg2">
                  <a:lumMod val="10000"/>
                </a:schemeClr>
              </a:solidFill>
              <a:latin typeface="Cambria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73043" y="733320"/>
            <a:ext cx="1440000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4967534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42900" marR="0" indent="-342900" algn="ctr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None/>
        <a:tabLst/>
        <a:defRPr kumimoji="0" lang="de-AT" sz="2400" b="0" i="0" u="none" strike="noStrike" kern="0" cap="none" spc="0" normalizeH="0" baseline="0" noProof="0">
          <a:ln>
            <a:noFill/>
          </a:ln>
          <a:solidFill>
            <a:schemeClr val="tx1">
              <a:lumMod val="85000"/>
              <a:lumOff val="1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uLnTx/>
          <a:uFillTx/>
          <a:latin typeface="Calibri" pitchFamily="34" charset="0"/>
          <a:ea typeface="+mj-ea"/>
          <a:cs typeface="Calibri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3528" y="548681"/>
            <a:ext cx="8424936" cy="3051770"/>
          </a:xfrm>
        </p:spPr>
        <p:txBody>
          <a:bodyPr/>
          <a:lstStyle/>
          <a:p>
            <a:r>
              <a:rPr lang="de-AT" dirty="0">
                <a:ln>
                  <a:solidFill>
                    <a:srgbClr val="BCD331"/>
                  </a:solidFill>
                </a:ln>
                <a:effectLst/>
              </a:rPr>
              <a:t>Die</a:t>
            </a:r>
            <a:br>
              <a:rPr lang="de-AT" dirty="0">
                <a:ln>
                  <a:solidFill>
                    <a:srgbClr val="BCD331"/>
                  </a:solidFill>
                </a:ln>
                <a:effectLst/>
              </a:rPr>
            </a:br>
            <a:r>
              <a:rPr lang="de-AT" dirty="0">
                <a:ln>
                  <a:solidFill>
                    <a:srgbClr val="BCD331"/>
                  </a:solidFill>
                </a:ln>
                <a:effectLst/>
              </a:rPr>
              <a:t>Steiermarkflasche</a:t>
            </a:r>
            <a:br>
              <a:rPr lang="de-AT" dirty="0">
                <a:ln>
                  <a:solidFill>
                    <a:srgbClr val="BCD331"/>
                  </a:solidFill>
                </a:ln>
                <a:effectLst/>
              </a:rPr>
            </a:br>
            <a:r>
              <a:rPr lang="de-AT" dirty="0">
                <a:ln>
                  <a:solidFill>
                    <a:srgbClr val="BCD331"/>
                  </a:solidFill>
                </a:ln>
                <a:effectLst/>
              </a:rPr>
              <a:t>&amp;</a:t>
            </a:r>
            <a:br>
              <a:rPr lang="de-AT" dirty="0">
                <a:ln>
                  <a:solidFill>
                    <a:srgbClr val="BCD331"/>
                  </a:solidFill>
                </a:ln>
                <a:effectLst/>
              </a:rPr>
            </a:br>
            <a:r>
              <a:rPr lang="de-AT" dirty="0">
                <a:ln>
                  <a:solidFill>
                    <a:srgbClr val="BCD331"/>
                  </a:solidFill>
                </a:ln>
                <a:effectLst/>
              </a:rPr>
              <a:t>das pfandlose </a:t>
            </a:r>
            <a:r>
              <a:rPr lang="de-AT" dirty="0" smtClean="0">
                <a:ln>
                  <a:solidFill>
                    <a:srgbClr val="BCD331"/>
                  </a:solidFill>
                </a:ln>
                <a:effectLst/>
              </a:rPr>
              <a:t>ALLWEG-Sammelsystem</a:t>
            </a:r>
            <a:endParaRPr lang="de-AT" dirty="0">
              <a:ln>
                <a:solidFill>
                  <a:srgbClr val="BCD331"/>
                </a:solidFill>
              </a:ln>
              <a:effectLst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51520" y="5085184"/>
            <a:ext cx="6832848" cy="1512168"/>
          </a:xfrm>
        </p:spPr>
        <p:txBody>
          <a:bodyPr/>
          <a:lstStyle/>
          <a:p>
            <a:pPr algn="l"/>
            <a:r>
              <a:rPr lang="de-AT" sz="1800" b="1" dirty="0" smtClean="0">
                <a:solidFill>
                  <a:schemeClr val="bg2">
                    <a:lumMod val="25000"/>
                  </a:schemeClr>
                </a:solidFill>
              </a:rPr>
              <a:t>EINE QUANTITATIVE UND QUALITATIVE EVALUIERUNG</a:t>
            </a:r>
          </a:p>
          <a:p>
            <a:pPr algn="l"/>
            <a:r>
              <a:rPr lang="de-AT" sz="1800" b="1" dirty="0" smtClean="0">
                <a:solidFill>
                  <a:schemeClr val="bg2">
                    <a:lumMod val="25000"/>
                  </a:schemeClr>
                </a:solidFill>
              </a:rPr>
              <a:t>Mag</a:t>
            </a:r>
            <a:r>
              <a:rPr lang="de-AT" sz="1800" b="1" dirty="0">
                <a:solidFill>
                  <a:schemeClr val="bg2">
                    <a:lumMod val="25000"/>
                  </a:schemeClr>
                </a:solidFill>
              </a:rPr>
              <a:t>. Claudia </a:t>
            </a:r>
            <a:r>
              <a:rPr lang="de-AT" sz="1800" b="1" dirty="0" smtClean="0">
                <a:solidFill>
                  <a:schemeClr val="bg2">
                    <a:lumMod val="25000"/>
                  </a:schemeClr>
                </a:solidFill>
              </a:rPr>
              <a:t>Brandstätter </a:t>
            </a:r>
          </a:p>
          <a:p>
            <a:pPr algn="l"/>
            <a:r>
              <a:rPr lang="de-AT" sz="1800" b="1" dirty="0" smtClean="0">
                <a:solidFill>
                  <a:schemeClr val="bg2">
                    <a:lumMod val="25000"/>
                  </a:schemeClr>
                </a:solidFill>
              </a:rPr>
              <a:t>bmm GmbH</a:t>
            </a:r>
            <a:endParaRPr lang="de-AT" sz="18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5232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de-AT" b="1" dirty="0" smtClean="0"/>
              <a:t>Methode</a:t>
            </a:r>
            <a:endParaRPr lang="de-AT" b="1" dirty="0"/>
          </a:p>
          <a:p>
            <a:pPr lvl="1"/>
            <a:r>
              <a:rPr lang="de-AT" sz="1800" dirty="0" smtClean="0"/>
              <a:t>vollständig </a:t>
            </a:r>
            <a:r>
              <a:rPr lang="de-AT" sz="1800" dirty="0"/>
              <a:t>standardisierte </a:t>
            </a:r>
            <a:r>
              <a:rPr lang="de-AT" sz="1800" dirty="0" smtClean="0"/>
              <a:t>persönliche Befragungen </a:t>
            </a:r>
          </a:p>
          <a:p>
            <a:pPr lvl="1"/>
            <a:endParaRPr lang="de-AT" sz="1800" dirty="0"/>
          </a:p>
          <a:p>
            <a:r>
              <a:rPr lang="de-AT" b="1" dirty="0" smtClean="0"/>
              <a:t>Grundgesamtheiten der 1. Evaluierungsrunde</a:t>
            </a:r>
          </a:p>
          <a:p>
            <a:pPr lvl="1"/>
            <a:r>
              <a:rPr lang="de-AT" sz="1800" dirty="0" smtClean="0"/>
              <a:t>Konsumenten, welche die Rückgabemöglichkeiten nutzen </a:t>
            </a:r>
          </a:p>
          <a:p>
            <a:pPr lvl="1"/>
            <a:r>
              <a:rPr lang="de-AT" sz="1800" dirty="0" smtClean="0"/>
              <a:t>Konsumenten, welche</a:t>
            </a:r>
            <a:r>
              <a:rPr lang="de-AT" sz="1800" dirty="0"/>
              <a:t> die Rückgabemöglichkeiten </a:t>
            </a:r>
            <a:r>
              <a:rPr lang="de-AT" sz="1800" dirty="0" smtClean="0"/>
              <a:t>noch nicht nutzen </a:t>
            </a:r>
          </a:p>
          <a:p>
            <a:pPr lvl="1"/>
            <a:r>
              <a:rPr lang="de-AT" sz="1800" dirty="0" smtClean="0"/>
              <a:t>mitmachende Weinbauern</a:t>
            </a:r>
          </a:p>
          <a:p>
            <a:pPr lvl="1"/>
            <a:r>
              <a:rPr lang="de-AT" sz="1800" dirty="0" smtClean="0"/>
              <a:t>Weinbauern, in deren Betrieben die </a:t>
            </a:r>
            <a:r>
              <a:rPr lang="de-AT" sz="1800" dirty="0" err="1" smtClean="0"/>
              <a:t>Steiermarkflasche</a:t>
            </a:r>
            <a:r>
              <a:rPr lang="de-AT" sz="1800" dirty="0" smtClean="0"/>
              <a:t> genutzt wird</a:t>
            </a:r>
          </a:p>
          <a:p>
            <a:pPr lvl="1"/>
            <a:endParaRPr lang="de-AT" sz="1800" dirty="0" smtClean="0"/>
          </a:p>
          <a:p>
            <a:r>
              <a:rPr lang="de-AT" b="1" dirty="0" smtClean="0"/>
              <a:t>Auswahl der Stichprobengröße</a:t>
            </a:r>
          </a:p>
          <a:p>
            <a:pPr lvl="1"/>
            <a:r>
              <a:rPr lang="de-AT" sz="1800" dirty="0" smtClean="0"/>
              <a:t>bewusste Auswahl</a:t>
            </a:r>
            <a:r>
              <a:rPr lang="de-AT" sz="1100" i="1" dirty="0" smtClean="0"/>
              <a:t>	</a:t>
            </a:r>
            <a:endParaRPr lang="de-AT" sz="600" dirty="0" smtClean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2800" dirty="0" smtClean="0"/>
              <a:t>Das Untersuchungsdesign</a:t>
            </a:r>
            <a:endParaRPr lang="de-AT" sz="2800" dirty="0"/>
          </a:p>
        </p:txBody>
      </p:sp>
    </p:spTree>
    <p:extLst>
      <p:ext uri="{BB962C8B-B14F-4D97-AF65-F5344CB8AC3E}">
        <p14:creationId xmlns:p14="http://schemas.microsoft.com/office/powerpoint/2010/main" xmlns="" val="2966934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2800" dirty="0" smtClean="0"/>
              <a:t>Der Stellenwert von Umweltschutz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de-AT" dirty="0"/>
          </a:p>
          <a:p>
            <a:pPr marL="0" indent="0" algn="ctr">
              <a:buNone/>
            </a:pPr>
            <a:r>
              <a:rPr lang="de-AT" sz="2800" b="1" i="1" dirty="0" smtClean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  <a:t>Umweltschutz </a:t>
            </a:r>
            <a:br>
              <a:rPr lang="de-AT" sz="2800" b="1" i="1" dirty="0" smtClean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</a:br>
            <a:r>
              <a:rPr lang="de-AT" sz="2800" b="1" i="1" dirty="0" smtClean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  <a:t>hat einen (sehr) hohen Stellenwert!</a:t>
            </a:r>
            <a:endParaRPr lang="de-AT" sz="2800" b="1" i="1" dirty="0">
              <a:ln>
                <a:solidFill>
                  <a:srgbClr val="008000"/>
                </a:solidFill>
              </a:ln>
              <a:solidFill>
                <a:srgbClr val="BCD331"/>
              </a:solidFill>
            </a:endParaRPr>
          </a:p>
          <a:p>
            <a:endParaRPr lang="de-AT" dirty="0" smtClean="0"/>
          </a:p>
          <a:p>
            <a:endParaRPr lang="de-AT" dirty="0" smtClean="0"/>
          </a:p>
          <a:p>
            <a:endParaRPr lang="de-AT" sz="1400" dirty="0" smtClean="0"/>
          </a:p>
          <a:p>
            <a:pPr algn="just"/>
            <a:r>
              <a:rPr lang="de-AT" sz="2000" dirty="0" smtClean="0"/>
              <a:t>Der </a:t>
            </a:r>
            <a:r>
              <a:rPr lang="de-AT" sz="2000" b="1" dirty="0" smtClean="0"/>
              <a:t>Stellenwert von Umweltschutz </a:t>
            </a:r>
            <a:r>
              <a:rPr lang="de-AT" sz="2000" dirty="0" smtClean="0"/>
              <a:t>ist</a:t>
            </a:r>
            <a:r>
              <a:rPr lang="de-AT" sz="2000" dirty="0"/>
              <a:t> </a:t>
            </a:r>
            <a:r>
              <a:rPr lang="de-AT" sz="2000" dirty="0" smtClean="0"/>
              <a:t>bei </a:t>
            </a:r>
            <a:r>
              <a:rPr lang="de-AT" sz="2000" b="1" dirty="0" smtClean="0"/>
              <a:t>93,3 %</a:t>
            </a:r>
            <a:r>
              <a:rPr lang="de-AT" sz="2000" dirty="0" smtClean="0"/>
              <a:t> </a:t>
            </a:r>
            <a:r>
              <a:rPr lang="de-AT" sz="2000" b="1" dirty="0" smtClean="0"/>
              <a:t>aller</a:t>
            </a:r>
            <a:r>
              <a:rPr lang="de-AT" sz="2000" dirty="0" smtClean="0"/>
              <a:t> Befragten </a:t>
            </a:r>
            <a:br>
              <a:rPr lang="de-AT" sz="2000" dirty="0" smtClean="0"/>
            </a:br>
            <a:r>
              <a:rPr lang="de-AT" sz="2000" b="1" dirty="0" smtClean="0"/>
              <a:t>sehr hoch </a:t>
            </a:r>
            <a:r>
              <a:rPr lang="de-AT" sz="2000" dirty="0" smtClean="0"/>
              <a:t>bzw. </a:t>
            </a:r>
            <a:r>
              <a:rPr lang="de-AT" sz="2000" b="1" dirty="0" smtClean="0"/>
              <a:t>hoch</a:t>
            </a:r>
            <a:r>
              <a:rPr lang="de-AT" sz="2000" dirty="0" smtClean="0"/>
              <a:t>!</a:t>
            </a:r>
          </a:p>
          <a:p>
            <a:pPr lvl="1" algn="just"/>
            <a:r>
              <a:rPr lang="de-AT" sz="2000" dirty="0" smtClean="0"/>
              <a:t>Zu 100 % (sehr) hoch ist der Stellenwert von Umweltschutz bei den Nutzern der Rückgabemöglichkeit und den mitmachenden Weinbauern!</a:t>
            </a:r>
          </a:p>
        </p:txBody>
      </p:sp>
    </p:spTree>
    <p:extLst>
      <p:ext uri="{BB962C8B-B14F-4D97-AF65-F5344CB8AC3E}">
        <p14:creationId xmlns:p14="http://schemas.microsoft.com/office/powerpoint/2010/main" xmlns="" val="4268456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2800" dirty="0" smtClean="0"/>
              <a:t>Abfallvermeidung durch Wiederverwendung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 anchor="t"/>
          <a:lstStyle/>
          <a:p>
            <a:endParaRPr lang="de-AT" dirty="0" smtClean="0"/>
          </a:p>
          <a:p>
            <a:pPr marL="0" indent="0" algn="ctr">
              <a:buNone/>
            </a:pPr>
            <a:r>
              <a:rPr lang="de-AT" sz="2800" b="1" i="1" dirty="0" smtClean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  <a:t>Wiederverwendung </a:t>
            </a:r>
            <a:br>
              <a:rPr lang="de-AT" sz="2800" b="1" i="1" dirty="0" smtClean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</a:br>
            <a:r>
              <a:rPr lang="de-AT" sz="2800" b="1" i="1" dirty="0" smtClean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  <a:t>ist für die Konsumenten ein </a:t>
            </a:r>
            <a:br>
              <a:rPr lang="de-AT" sz="2800" b="1" i="1" dirty="0" smtClean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</a:br>
            <a:r>
              <a:rPr lang="de-AT" sz="2800" b="1" i="1" dirty="0" smtClean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  <a:t>(sehr) wichtiger Beitrag zur Abfallvermeidung!</a:t>
            </a:r>
            <a:endParaRPr lang="de-AT" sz="2800" b="1" i="1" dirty="0">
              <a:ln>
                <a:solidFill>
                  <a:srgbClr val="008000"/>
                </a:solidFill>
              </a:ln>
              <a:solidFill>
                <a:srgbClr val="BCD331"/>
              </a:solidFill>
            </a:endParaRPr>
          </a:p>
          <a:p>
            <a:endParaRPr lang="de-AT" dirty="0"/>
          </a:p>
          <a:p>
            <a:endParaRPr lang="de-AT" dirty="0" smtClean="0"/>
          </a:p>
          <a:p>
            <a:endParaRPr lang="de-AT" dirty="0"/>
          </a:p>
          <a:p>
            <a:pPr algn="just"/>
            <a:r>
              <a:rPr lang="de-AT" sz="2000" dirty="0" smtClean="0"/>
              <a:t>Für </a:t>
            </a:r>
            <a:r>
              <a:rPr lang="de-AT" sz="2000" b="1" dirty="0" smtClean="0"/>
              <a:t>95,6 %</a:t>
            </a:r>
            <a:r>
              <a:rPr lang="de-AT" sz="2000" dirty="0" smtClean="0"/>
              <a:t> der Konsumenten ist die Abfallvermeidung durch </a:t>
            </a:r>
            <a:r>
              <a:rPr lang="de-AT" sz="2000" b="1" dirty="0" smtClean="0"/>
              <a:t>Wiederverwendung</a:t>
            </a:r>
            <a:r>
              <a:rPr lang="de-AT" sz="2000" dirty="0" smtClean="0"/>
              <a:t> </a:t>
            </a:r>
            <a:r>
              <a:rPr lang="de-AT" sz="2000" b="1" dirty="0" smtClean="0"/>
              <a:t>(sehr) wichtig</a:t>
            </a:r>
            <a:r>
              <a:rPr lang="de-AT" sz="2000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xmlns="" val="2609353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2800" dirty="0" smtClean="0"/>
              <a:t>Die Idee der ALLWEG</a:t>
            </a:r>
            <a:r>
              <a:rPr lang="de-AT" sz="2800" dirty="0" smtClean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  <a:t>STEIERMARK</a:t>
            </a:r>
            <a:r>
              <a:rPr lang="de-AT" sz="2800" dirty="0" smtClean="0"/>
              <a:t>FLASCHE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19256" cy="4392488"/>
          </a:xfrm>
        </p:spPr>
        <p:txBody>
          <a:bodyPr anchor="ctr">
            <a:normAutofit fontScale="92500" lnSpcReduction="20000"/>
          </a:bodyPr>
          <a:lstStyle/>
          <a:p>
            <a:endParaRPr lang="de-AT" dirty="0" smtClean="0"/>
          </a:p>
          <a:p>
            <a:pPr marL="0" indent="0" algn="ctr">
              <a:buNone/>
            </a:pPr>
            <a:r>
              <a:rPr lang="de-AT" sz="3500" b="1" i="1" dirty="0" smtClean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  <a:t>Ein JA zur Idee </a:t>
            </a:r>
            <a:br>
              <a:rPr lang="de-AT" sz="3500" b="1" i="1" dirty="0" smtClean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</a:br>
            <a:r>
              <a:rPr lang="de-AT" sz="3500" b="1" i="1" dirty="0" smtClean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  <a:t>der </a:t>
            </a:r>
            <a:r>
              <a:rPr lang="de-AT" sz="3500" b="1" i="1" dirty="0" err="1" smtClean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  <a:t>wiederbefüllbaren</a:t>
            </a:r>
            <a:r>
              <a:rPr lang="de-AT" sz="3500" b="1" i="1" dirty="0" smtClean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  <a:t> </a:t>
            </a:r>
            <a:r>
              <a:rPr lang="de-AT" sz="3500" b="1" i="1" dirty="0" err="1" smtClean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  <a:t>Steiermarkflasche</a:t>
            </a:r>
            <a:endParaRPr lang="de-AT" sz="3500" b="1" i="1" dirty="0" smtClean="0">
              <a:ln>
                <a:solidFill>
                  <a:srgbClr val="008000"/>
                </a:solidFill>
              </a:ln>
              <a:solidFill>
                <a:srgbClr val="BCD331"/>
              </a:solidFill>
            </a:endParaRPr>
          </a:p>
          <a:p>
            <a:pPr marL="0" indent="0" algn="ctr">
              <a:buNone/>
            </a:pPr>
            <a:r>
              <a:rPr lang="de-AT" sz="3500" b="1" i="1" dirty="0" smtClean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  <a:t>&amp; </a:t>
            </a:r>
          </a:p>
          <a:p>
            <a:pPr marL="0" indent="0" algn="ctr">
              <a:buNone/>
            </a:pPr>
            <a:r>
              <a:rPr lang="de-AT" sz="3500" b="1" i="1" dirty="0" smtClean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  <a:t>zum ALLWEG-Sammelsystem!</a:t>
            </a:r>
            <a:endParaRPr lang="de-AT" sz="3500" b="1" i="1" dirty="0">
              <a:ln>
                <a:solidFill>
                  <a:srgbClr val="008000"/>
                </a:solidFill>
              </a:ln>
              <a:solidFill>
                <a:srgbClr val="BCD331"/>
              </a:solidFill>
            </a:endParaRPr>
          </a:p>
          <a:p>
            <a:endParaRPr lang="de-AT" dirty="0" smtClean="0"/>
          </a:p>
          <a:p>
            <a:endParaRPr lang="de-AT" dirty="0"/>
          </a:p>
          <a:p>
            <a:pPr algn="just"/>
            <a:r>
              <a:rPr lang="de-AT" sz="2200" dirty="0" smtClean="0"/>
              <a:t>Die </a:t>
            </a:r>
            <a:r>
              <a:rPr lang="de-AT" sz="2200" b="1" dirty="0" smtClean="0"/>
              <a:t>Wiederbefüllbarkeit der </a:t>
            </a:r>
            <a:r>
              <a:rPr lang="de-AT" sz="2200" b="1" dirty="0" err="1" smtClean="0"/>
              <a:t>Steiermarkflasche</a:t>
            </a:r>
            <a:r>
              <a:rPr lang="de-AT" sz="2200" b="1" dirty="0" smtClean="0"/>
              <a:t> </a:t>
            </a:r>
            <a:r>
              <a:rPr lang="de-AT" sz="2200" dirty="0" smtClean="0"/>
              <a:t>ist für </a:t>
            </a:r>
            <a:r>
              <a:rPr lang="de-AT" sz="2200" b="1" dirty="0" smtClean="0"/>
              <a:t>87,9 %</a:t>
            </a:r>
            <a:r>
              <a:rPr lang="de-AT" sz="2200" dirty="0" smtClean="0"/>
              <a:t> aller Befragten eine (sehr) gute Idee!</a:t>
            </a:r>
          </a:p>
          <a:p>
            <a:pPr algn="just"/>
            <a:endParaRPr lang="de-AT" sz="800" dirty="0" smtClean="0"/>
          </a:p>
          <a:p>
            <a:pPr algn="just"/>
            <a:r>
              <a:rPr lang="de-AT" sz="2200" dirty="0" smtClean="0"/>
              <a:t>Die Idee eines </a:t>
            </a:r>
            <a:r>
              <a:rPr lang="de-AT" sz="2200" b="1" dirty="0" smtClean="0"/>
              <a:t>pfandlosen ALLWEG-Sammelsystems </a:t>
            </a:r>
            <a:r>
              <a:rPr lang="de-AT" sz="2200" dirty="0" smtClean="0"/>
              <a:t>finden </a:t>
            </a:r>
            <a:r>
              <a:rPr lang="de-AT" sz="2200" b="1" dirty="0" smtClean="0"/>
              <a:t>86,8 % </a:t>
            </a:r>
            <a:br>
              <a:rPr lang="de-AT" sz="2200" b="1" dirty="0" smtClean="0"/>
            </a:br>
            <a:r>
              <a:rPr lang="de-AT" sz="2200" dirty="0" smtClean="0"/>
              <a:t>(sehr) gut!</a:t>
            </a:r>
            <a:endParaRPr lang="de-AT" sz="2600" dirty="0" smtClean="0"/>
          </a:p>
        </p:txBody>
      </p:sp>
    </p:spTree>
    <p:extLst>
      <p:ext uri="{BB962C8B-B14F-4D97-AF65-F5344CB8AC3E}">
        <p14:creationId xmlns:p14="http://schemas.microsoft.com/office/powerpoint/2010/main" xmlns="" val="2096085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2800" dirty="0" smtClean="0"/>
              <a:t>Die Bekanntheit der Initiative bei den derzeitigen Nichtnutzern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 anchor="t"/>
          <a:lstStyle/>
          <a:p>
            <a:endParaRPr lang="de-AT" dirty="0" smtClean="0"/>
          </a:p>
          <a:p>
            <a:pPr marL="0" indent="0" algn="ctr">
              <a:buNone/>
            </a:pPr>
            <a:r>
              <a:rPr lang="de-AT" sz="2800" b="1" i="1" dirty="0" smtClean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  <a:t>Erfreulich:</a:t>
            </a:r>
          </a:p>
          <a:p>
            <a:pPr marL="0" indent="0" algn="ctr">
              <a:buNone/>
            </a:pPr>
            <a:endParaRPr lang="de-AT" sz="2800" b="1" i="1" dirty="0" smtClean="0">
              <a:ln>
                <a:solidFill>
                  <a:srgbClr val="008000"/>
                </a:solidFill>
              </a:ln>
              <a:solidFill>
                <a:srgbClr val="BCD331"/>
              </a:solidFill>
            </a:endParaRPr>
          </a:p>
          <a:p>
            <a:pPr marL="0" indent="0" algn="ctr">
              <a:buNone/>
            </a:pPr>
            <a:r>
              <a:rPr lang="de-AT" sz="2800" b="1" i="1" dirty="0" smtClean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  <a:t>25 % der derzeitigen Nichtnutzern haben schon von der Initiative </a:t>
            </a:r>
            <a:r>
              <a:rPr lang="de-AT" sz="2800" dirty="0" smtClean="0">
                <a:ln>
                  <a:solidFill>
                    <a:srgbClr val="008000"/>
                  </a:solidFill>
                </a:ln>
              </a:rPr>
              <a:t>ALLWEG</a:t>
            </a:r>
            <a:r>
              <a:rPr lang="de-AT" sz="2800" dirty="0" smtClean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  <a:t>STEIERMARK</a:t>
            </a:r>
            <a:r>
              <a:rPr lang="de-AT" sz="2800" dirty="0" smtClean="0">
                <a:ln>
                  <a:solidFill>
                    <a:srgbClr val="008000"/>
                  </a:solidFill>
                </a:ln>
              </a:rPr>
              <a:t>FLASCHE</a:t>
            </a:r>
          </a:p>
          <a:p>
            <a:pPr marL="0" indent="0" algn="ctr">
              <a:buNone/>
            </a:pPr>
            <a:r>
              <a:rPr lang="de-AT" sz="2800" b="1" i="1" dirty="0" smtClean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  <a:t>gehört – und sind auch bereit, ihr Einkaufsverhalten zu ändern!</a:t>
            </a:r>
          </a:p>
          <a:p>
            <a:pPr marL="0" indent="0" algn="ctr">
              <a:buNone/>
            </a:pPr>
            <a:endParaRPr lang="de-AT" dirty="0"/>
          </a:p>
          <a:p>
            <a:endParaRPr lang="de-AT" dirty="0" smtClean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xmlns="" val="532632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2800" dirty="0"/>
              <a:t>Die Rückgabemöglichkeit bei Weinbauern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916832"/>
            <a:ext cx="8435280" cy="4392488"/>
          </a:xfrm>
        </p:spPr>
        <p:txBody>
          <a:bodyPr anchor="ctr">
            <a:normAutofit/>
          </a:bodyPr>
          <a:lstStyle/>
          <a:p>
            <a:endParaRPr lang="de-AT" dirty="0" smtClean="0"/>
          </a:p>
          <a:p>
            <a:pPr marL="0" indent="0" algn="ctr">
              <a:buNone/>
            </a:pPr>
            <a:r>
              <a:rPr lang="de-AT" sz="3200" b="1" i="1" dirty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  <a:t>Weinbaubetriebe können durch die Rückgabemöglichkeit stark punkten!</a:t>
            </a:r>
          </a:p>
          <a:p>
            <a:endParaRPr lang="de-AT" dirty="0" smtClean="0"/>
          </a:p>
          <a:p>
            <a:endParaRPr lang="de-AT" dirty="0"/>
          </a:p>
          <a:p>
            <a:pPr algn="just"/>
            <a:r>
              <a:rPr lang="de-AT" sz="2000" dirty="0" smtClean="0"/>
              <a:t>Knapp </a:t>
            </a:r>
            <a:r>
              <a:rPr lang="de-AT" sz="2000" b="1" dirty="0" smtClean="0"/>
              <a:t>40 % der Konsumenten </a:t>
            </a:r>
            <a:r>
              <a:rPr lang="de-AT" sz="2000" dirty="0" smtClean="0"/>
              <a:t>beurteilen diese Möglichkeit </a:t>
            </a:r>
            <a:r>
              <a:rPr lang="de-AT" sz="2000" b="1" dirty="0" smtClean="0"/>
              <a:t>sehr</a:t>
            </a:r>
            <a:r>
              <a:rPr lang="de-AT" sz="2000" dirty="0" smtClean="0"/>
              <a:t> </a:t>
            </a:r>
            <a:r>
              <a:rPr lang="de-AT" sz="2000" b="1" dirty="0" smtClean="0"/>
              <a:t>gut</a:t>
            </a:r>
            <a:r>
              <a:rPr lang="de-AT" sz="2000" dirty="0" smtClean="0"/>
              <a:t>!</a:t>
            </a:r>
          </a:p>
          <a:p>
            <a:pPr lvl="1" algn="just"/>
            <a:r>
              <a:rPr lang="de-AT" sz="2000" dirty="0" smtClean="0"/>
              <a:t>Weinbaubetriebe sind direkte Anlaufstellen, die Konsumenten sehen diese Rückgabemöglichkeit als Motivation und Anreiz für einen Ausflug!</a:t>
            </a:r>
          </a:p>
          <a:p>
            <a:pPr lvl="1" algn="just"/>
            <a:r>
              <a:rPr lang="de-AT" sz="2000" dirty="0" smtClean="0"/>
              <a:t>Die 10 Cent-Gutschrift pro Flasche stimmt 1/3 der Konsumenten positiv!</a:t>
            </a:r>
          </a:p>
        </p:txBody>
      </p:sp>
    </p:spTree>
    <p:extLst>
      <p:ext uri="{BB962C8B-B14F-4D97-AF65-F5344CB8AC3E}">
        <p14:creationId xmlns:p14="http://schemas.microsoft.com/office/powerpoint/2010/main" xmlns="" val="134430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2800" dirty="0"/>
              <a:t>Die Rückgabemöglichkeit </a:t>
            </a:r>
            <a:r>
              <a:rPr lang="de-AT" sz="2800" dirty="0" smtClean="0"/>
              <a:t>im ausgewählten Lebensmittelhandel 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19256" cy="4392488"/>
          </a:xfrm>
        </p:spPr>
        <p:txBody>
          <a:bodyPr anchor="ctr">
            <a:normAutofit/>
          </a:bodyPr>
          <a:lstStyle/>
          <a:p>
            <a:endParaRPr lang="de-AT" dirty="0" smtClean="0"/>
          </a:p>
          <a:p>
            <a:pPr marL="0" indent="0" algn="ctr">
              <a:buNone/>
            </a:pPr>
            <a:r>
              <a:rPr lang="de-AT" sz="3200" b="1" i="1" dirty="0" smtClean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  <a:t>Der Handel profitiert!</a:t>
            </a:r>
            <a:endParaRPr lang="de-AT" sz="3200" b="1" i="1" dirty="0">
              <a:ln>
                <a:solidFill>
                  <a:srgbClr val="008000"/>
                </a:solidFill>
              </a:ln>
              <a:solidFill>
                <a:srgbClr val="BCD331"/>
              </a:solidFill>
            </a:endParaRPr>
          </a:p>
          <a:p>
            <a:endParaRPr lang="de-AT" dirty="0" smtClean="0"/>
          </a:p>
          <a:p>
            <a:endParaRPr lang="de-AT" dirty="0"/>
          </a:p>
          <a:p>
            <a:pPr algn="just"/>
            <a:r>
              <a:rPr lang="de-AT" sz="2000" b="1" dirty="0" smtClean="0"/>
              <a:t>Mehr als die Hälfte der Konsumenten </a:t>
            </a:r>
            <a:r>
              <a:rPr lang="de-AT" sz="2000" dirty="0" smtClean="0"/>
              <a:t>beurteilen diese Möglichkeit </a:t>
            </a:r>
            <a:br>
              <a:rPr lang="de-AT" sz="2000" dirty="0" smtClean="0"/>
            </a:br>
            <a:r>
              <a:rPr lang="de-AT" sz="2000" b="1" dirty="0" smtClean="0"/>
              <a:t>sehr</a:t>
            </a:r>
            <a:r>
              <a:rPr lang="de-AT" sz="2000" dirty="0" smtClean="0"/>
              <a:t> </a:t>
            </a:r>
            <a:r>
              <a:rPr lang="de-AT" sz="2000" b="1" dirty="0" smtClean="0"/>
              <a:t>gut</a:t>
            </a:r>
            <a:r>
              <a:rPr lang="de-AT" sz="2000" dirty="0" smtClean="0"/>
              <a:t>!</a:t>
            </a:r>
          </a:p>
          <a:p>
            <a:pPr lvl="1"/>
            <a:r>
              <a:rPr lang="de-AT" sz="2000" dirty="0" smtClean="0"/>
              <a:t>Diese Rückgabemöglichkeit erleichtert die Rückgabe – der Handel hat so die Möglichkeit, den Konsumenten gerecht zu werden!</a:t>
            </a:r>
          </a:p>
          <a:p>
            <a:pPr lvl="1"/>
            <a:r>
              <a:rPr lang="de-AT" sz="2000" dirty="0" smtClean="0"/>
              <a:t>Der 5 %-Bonus ist für über 70 % der Konsumenten besonders attraktiv!</a:t>
            </a:r>
          </a:p>
        </p:txBody>
      </p:sp>
    </p:spTree>
    <p:extLst>
      <p:ext uri="{BB962C8B-B14F-4D97-AF65-F5344CB8AC3E}">
        <p14:creationId xmlns:p14="http://schemas.microsoft.com/office/powerpoint/2010/main" xmlns="" val="2952880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19256" cy="4392488"/>
          </a:xfrm>
        </p:spPr>
        <p:txBody>
          <a:bodyPr anchor="ctr">
            <a:normAutofit/>
          </a:bodyPr>
          <a:lstStyle/>
          <a:p>
            <a:endParaRPr lang="de-AT" dirty="0" smtClean="0"/>
          </a:p>
          <a:p>
            <a:pPr marL="0" indent="0" algn="ctr">
              <a:buNone/>
            </a:pPr>
            <a:r>
              <a:rPr lang="de-AT" sz="4800" b="1" i="1" dirty="0" smtClean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  <a:t>Was fehlt noch?</a:t>
            </a:r>
            <a:endParaRPr lang="de-AT" sz="4800" b="1" i="1" dirty="0">
              <a:ln>
                <a:solidFill>
                  <a:srgbClr val="008000"/>
                </a:solidFill>
              </a:ln>
              <a:solidFill>
                <a:srgbClr val="BCD331"/>
              </a:solidFill>
            </a:endParaRPr>
          </a:p>
          <a:p>
            <a:endParaRPr lang="de-AT" dirty="0" smtClean="0"/>
          </a:p>
          <a:p>
            <a:endParaRPr lang="de-AT" dirty="0"/>
          </a:p>
          <a:p>
            <a:pPr algn="just"/>
            <a:r>
              <a:rPr lang="de-AT" sz="2000" b="1" dirty="0" smtClean="0"/>
              <a:t>Mehr Informationen </a:t>
            </a:r>
            <a:r>
              <a:rPr lang="de-AT" sz="2000" dirty="0" smtClean="0"/>
              <a:t>rund um die Initiative!</a:t>
            </a:r>
          </a:p>
          <a:p>
            <a:pPr lvl="1" algn="just"/>
            <a:r>
              <a:rPr lang="de-AT" sz="2000" dirty="0" smtClean="0"/>
              <a:t>Einkaufsmärkte, alle Medien, Prospekte / Flyer und die </a:t>
            </a:r>
            <a:br>
              <a:rPr lang="de-AT" sz="2000" dirty="0" smtClean="0"/>
            </a:br>
            <a:r>
              <a:rPr lang="de-AT" sz="2000" dirty="0" smtClean="0"/>
              <a:t>Weinflasche selbst werden als ideale </a:t>
            </a:r>
            <a:r>
              <a:rPr lang="de-AT" sz="2000" dirty="0" err="1" smtClean="0"/>
              <a:t>Infowege</a:t>
            </a:r>
            <a:r>
              <a:rPr lang="de-AT" sz="2000" dirty="0" smtClean="0"/>
              <a:t> gesehen!</a:t>
            </a:r>
          </a:p>
          <a:p>
            <a:pPr lvl="1" algn="just"/>
            <a:endParaRPr lang="de-AT" sz="2000" dirty="0" smtClean="0"/>
          </a:p>
          <a:p>
            <a:pPr algn="just"/>
            <a:r>
              <a:rPr lang="de-AT" sz="2000" b="1" dirty="0" smtClean="0"/>
              <a:t>Vereinfachte</a:t>
            </a:r>
            <a:r>
              <a:rPr lang="de-AT" sz="2000" dirty="0" smtClean="0"/>
              <a:t> und </a:t>
            </a:r>
            <a:r>
              <a:rPr lang="de-AT" sz="2000" b="1" dirty="0" smtClean="0"/>
              <a:t>flächendeckende</a:t>
            </a:r>
            <a:r>
              <a:rPr lang="de-AT" sz="2000" dirty="0" smtClean="0"/>
              <a:t> </a:t>
            </a:r>
            <a:r>
              <a:rPr lang="de-AT" sz="2000" b="1" dirty="0" smtClean="0"/>
              <a:t>Rückgabemöglichkeiten</a:t>
            </a:r>
            <a:r>
              <a:rPr lang="de-AT" sz="2000" dirty="0" smtClean="0"/>
              <a:t>!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2800" dirty="0"/>
              <a:t>Die </a:t>
            </a:r>
            <a:r>
              <a:rPr lang="de-AT" sz="2800" dirty="0" smtClean="0"/>
              <a:t>Initiative </a:t>
            </a:r>
            <a:r>
              <a:rPr lang="de-AT" sz="2800" dirty="0"/>
              <a:t>ALLWEG</a:t>
            </a:r>
            <a:r>
              <a:rPr lang="de-AT" sz="2800" dirty="0">
                <a:ln>
                  <a:solidFill>
                    <a:srgbClr val="008000"/>
                  </a:solidFill>
                </a:ln>
                <a:solidFill>
                  <a:srgbClr val="BCD331"/>
                </a:solidFill>
              </a:rPr>
              <a:t>STEIERMARK</a:t>
            </a:r>
            <a:r>
              <a:rPr lang="de-AT" sz="2800" dirty="0"/>
              <a:t>FLASCHE</a:t>
            </a:r>
          </a:p>
        </p:txBody>
      </p:sp>
    </p:spTree>
    <p:extLst>
      <p:ext uri="{BB962C8B-B14F-4D97-AF65-F5344CB8AC3E}">
        <p14:creationId xmlns:p14="http://schemas.microsoft.com/office/powerpoint/2010/main" xmlns="" val="575237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tabLst/>
              <a:defRPr kumimoji="0" lang="de-AT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de-DE" sz="3600" b="1" kern="1200" dirty="0" smtClean="0">
                <a:ln>
                  <a:solidFill>
                    <a:srgbClr val="BCD331"/>
                  </a:solidFill>
                </a:ln>
                <a:solidFill>
                  <a:schemeClr val="bg2">
                    <a:lumMod val="10000"/>
                  </a:schemeClr>
                </a:solidFill>
                <a:effectLst/>
                <a:latin typeface="Cambria" pitchFamily="18" charset="0"/>
                <a:cs typeface="+mj-cs"/>
              </a:rPr>
              <a:t>Vielen Dank </a:t>
            </a:r>
            <a:br>
              <a:rPr lang="de-DE" sz="3600" b="1" kern="1200" dirty="0" smtClean="0">
                <a:ln>
                  <a:solidFill>
                    <a:srgbClr val="BCD331"/>
                  </a:solidFill>
                </a:ln>
                <a:solidFill>
                  <a:schemeClr val="bg2">
                    <a:lumMod val="10000"/>
                  </a:schemeClr>
                </a:solidFill>
                <a:effectLst/>
                <a:latin typeface="Cambria" pitchFamily="18" charset="0"/>
                <a:cs typeface="+mj-cs"/>
              </a:rPr>
            </a:br>
            <a:r>
              <a:rPr lang="de-DE" sz="3600" b="1" kern="1200" dirty="0" smtClean="0">
                <a:ln>
                  <a:solidFill>
                    <a:srgbClr val="BCD331"/>
                  </a:solidFill>
                </a:ln>
                <a:solidFill>
                  <a:schemeClr val="bg2">
                    <a:lumMod val="10000"/>
                  </a:schemeClr>
                </a:solidFill>
                <a:effectLst/>
                <a:latin typeface="Cambria" pitchFamily="18" charset="0"/>
                <a:cs typeface="+mj-cs"/>
              </a:rPr>
              <a:t>für </a:t>
            </a:r>
            <a:r>
              <a:rPr lang="de-DE" sz="3600" b="1" kern="1200" dirty="0">
                <a:ln>
                  <a:solidFill>
                    <a:srgbClr val="BCD331"/>
                  </a:solidFill>
                </a:ln>
                <a:solidFill>
                  <a:schemeClr val="bg2">
                    <a:lumMod val="10000"/>
                  </a:schemeClr>
                </a:solidFill>
                <a:effectLst/>
                <a:latin typeface="Cambria" pitchFamily="18" charset="0"/>
                <a:cs typeface="+mj-cs"/>
              </a:rPr>
              <a:t>I</a:t>
            </a:r>
            <a:r>
              <a:rPr lang="de-DE" sz="3600" b="1" kern="1200" dirty="0" smtClean="0">
                <a:ln>
                  <a:solidFill>
                    <a:srgbClr val="BCD331"/>
                  </a:solidFill>
                </a:ln>
                <a:solidFill>
                  <a:schemeClr val="bg2">
                    <a:lumMod val="10000"/>
                  </a:schemeClr>
                </a:solidFill>
                <a:effectLst/>
                <a:latin typeface="Cambria" pitchFamily="18" charset="0"/>
                <a:cs typeface="+mj-cs"/>
              </a:rPr>
              <a:t>hre Aufmerksamkeit!</a:t>
            </a:r>
            <a:endParaRPr lang="de-DE" sz="3600" b="1" kern="1200" dirty="0">
              <a:ln>
                <a:solidFill>
                  <a:srgbClr val="BCD331"/>
                </a:solidFill>
              </a:ln>
              <a:solidFill>
                <a:schemeClr val="bg2">
                  <a:lumMod val="10000"/>
                </a:schemeClr>
              </a:solidFill>
              <a:effectLst/>
              <a:latin typeface="Cambria" pitchFamily="18" charset="0"/>
              <a:cs typeface="+mj-cs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0" y="6309320"/>
            <a:ext cx="1187624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6" name="Picture 14" descr="danke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12" y="6097361"/>
            <a:ext cx="1080000" cy="75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14140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</Words>
  <Application>Microsoft Office PowerPoint</Application>
  <PresentationFormat>Bildschirmpräsentation (4:3)</PresentationFormat>
  <Paragraphs>74</Paragraphs>
  <Slides>10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5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1_Benutzerdefiniertes Design</vt:lpstr>
      <vt:lpstr>3_Benutzerdefiniertes Design</vt:lpstr>
      <vt:lpstr>Benutzerdefiniertes Design</vt:lpstr>
      <vt:lpstr>4_Benutzerdefiniertes Design</vt:lpstr>
      <vt:lpstr>2_Benutzerdefiniertes Design</vt:lpstr>
      <vt:lpstr>Die Steiermarkflasche &amp; das pfandlose ALLWEG-Sammelsystem</vt:lpstr>
      <vt:lpstr>Das Untersuchungsdesign</vt:lpstr>
      <vt:lpstr>Der Stellenwert von Umweltschutz</vt:lpstr>
      <vt:lpstr>Abfallvermeidung durch Wiederverwendung</vt:lpstr>
      <vt:lpstr>Die Idee der ALLWEGSTEIERMARKFLASCHE</vt:lpstr>
      <vt:lpstr>Die Bekanntheit der Initiative bei den derzeitigen Nichtnutzern</vt:lpstr>
      <vt:lpstr>Die Rückgabemöglichkeit bei Weinbauern</vt:lpstr>
      <vt:lpstr>Die Rückgabemöglichkeit im ausgewählten Lebensmittelhandel </vt:lpstr>
      <vt:lpstr>Die Initiative ALLWEGSTEIERMARKFLASCHE</vt:lpstr>
      <vt:lpstr>Vielen Dank  für Ihre Aufmerksamkeit!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PraktikantIn</dc:creator>
  <cp:lastModifiedBy> DI Erich Gungl</cp:lastModifiedBy>
  <cp:revision>72</cp:revision>
  <cp:lastPrinted>2012-06-22T09:02:25Z</cp:lastPrinted>
  <dcterms:created xsi:type="dcterms:W3CDTF">2011-04-27T08:57:11Z</dcterms:created>
  <dcterms:modified xsi:type="dcterms:W3CDTF">2012-06-25T06:13:16Z</dcterms:modified>
</cp:coreProperties>
</file>